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468" r:id="rId2"/>
    <p:sldId id="505" r:id="rId3"/>
    <p:sldId id="507" r:id="rId4"/>
    <p:sldId id="511" r:id="rId5"/>
    <p:sldId id="334" r:id="rId6"/>
    <p:sldId id="506" r:id="rId7"/>
    <p:sldId id="444" r:id="rId8"/>
    <p:sldId id="473" r:id="rId9"/>
    <p:sldId id="485" r:id="rId10"/>
    <p:sldId id="456" r:id="rId11"/>
    <p:sldId id="455" r:id="rId12"/>
    <p:sldId id="457" r:id="rId13"/>
    <p:sldId id="458" r:id="rId14"/>
    <p:sldId id="459" r:id="rId15"/>
    <p:sldId id="460" r:id="rId16"/>
    <p:sldId id="461" r:id="rId17"/>
    <p:sldId id="463" r:id="rId18"/>
    <p:sldId id="462" r:id="rId19"/>
    <p:sldId id="465" r:id="rId20"/>
    <p:sldId id="464" r:id="rId21"/>
    <p:sldId id="466" r:id="rId22"/>
    <p:sldId id="435" r:id="rId23"/>
    <p:sldId id="427" r:id="rId24"/>
    <p:sldId id="504" r:id="rId25"/>
    <p:sldId id="428" r:id="rId26"/>
    <p:sldId id="429" r:id="rId27"/>
    <p:sldId id="430" r:id="rId28"/>
    <p:sldId id="436" r:id="rId29"/>
    <p:sldId id="437" r:id="rId30"/>
    <p:sldId id="438" r:id="rId31"/>
    <p:sldId id="443" r:id="rId32"/>
    <p:sldId id="422" r:id="rId33"/>
    <p:sldId id="440" r:id="rId34"/>
    <p:sldId id="489" r:id="rId35"/>
    <p:sldId id="491" r:id="rId36"/>
    <p:sldId id="490" r:id="rId37"/>
    <p:sldId id="432" r:id="rId38"/>
    <p:sldId id="441" r:id="rId39"/>
    <p:sldId id="476" r:id="rId40"/>
    <p:sldId id="451" r:id="rId41"/>
    <p:sldId id="494" r:id="rId42"/>
    <p:sldId id="499" r:id="rId43"/>
    <p:sldId id="495" r:id="rId44"/>
    <p:sldId id="500" r:id="rId45"/>
    <p:sldId id="496" r:id="rId46"/>
    <p:sldId id="498" r:id="rId47"/>
    <p:sldId id="501" r:id="rId48"/>
    <p:sldId id="477" r:id="rId49"/>
    <p:sldId id="497" r:id="rId50"/>
    <p:sldId id="502" r:id="rId51"/>
    <p:sldId id="492" r:id="rId52"/>
    <p:sldId id="493" r:id="rId53"/>
    <p:sldId id="503" r:id="rId54"/>
    <p:sldId id="431" r:id="rId55"/>
    <p:sldId id="469" r:id="rId56"/>
    <p:sldId id="470" r:id="rId57"/>
    <p:sldId id="471" r:id="rId58"/>
    <p:sldId id="442" r:id="rId59"/>
    <p:sldId id="481" r:id="rId60"/>
    <p:sldId id="509" r:id="rId61"/>
    <p:sldId id="488" r:id="rId62"/>
    <p:sldId id="478" r:id="rId63"/>
    <p:sldId id="479" r:id="rId64"/>
    <p:sldId id="486" r:id="rId65"/>
    <p:sldId id="487" r:id="rId66"/>
    <p:sldId id="420" r:id="rId67"/>
    <p:sldId id="510" r:id="rId68"/>
    <p:sldId id="446" r:id="rId69"/>
    <p:sldId id="482" r:id="rId70"/>
    <p:sldId id="449" r:id="rId71"/>
    <p:sldId id="483" r:id="rId72"/>
    <p:sldId id="447" r:id="rId73"/>
    <p:sldId id="448" r:id="rId74"/>
    <p:sldId id="450" r:id="rId75"/>
    <p:sldId id="403" r:id="rId76"/>
    <p:sldId id="472" r:id="rId77"/>
    <p:sldId id="419" r:id="rId78"/>
    <p:sldId id="380" r:id="rId79"/>
    <p:sldId id="508" r:id="rId80"/>
    <p:sldId id="484" r:id="rId8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F0"/>
    <a:srgbClr val="15D2FF"/>
    <a:srgbClr val="0050B0"/>
    <a:srgbClr val="F8C02B"/>
    <a:srgbClr val="A47D00"/>
    <a:srgbClr val="000000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83" autoAdjust="0"/>
  </p:normalViewPr>
  <p:slideViewPr>
    <p:cSldViewPr>
      <p:cViewPr>
        <p:scale>
          <a:sx n="75" d="100"/>
          <a:sy n="75" d="100"/>
        </p:scale>
        <p:origin x="594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11-11-2015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66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Pages: supplementary</a:t>
            </a:r>
            <a:r>
              <a:rPr lang="en-US" baseline="0" dirty="0" smtClean="0"/>
              <a:t> information / detail card. For instance weather</a:t>
            </a:r>
          </a:p>
          <a:p>
            <a:r>
              <a:rPr lang="en-US" baseline="0" dirty="0" err="1" smtClean="0"/>
              <a:t>DisplayIntents</a:t>
            </a:r>
            <a:r>
              <a:rPr lang="en-US" baseline="0" dirty="0" smtClean="0"/>
              <a:t>: completely custom tailored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85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2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27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60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70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69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smtClean="0"/>
              <a:t>Currently available for </a:t>
            </a:r>
            <a:r>
              <a:rPr lang="en-US" b="0" i="0" dirty="0" smtClean="0"/>
              <a:t>sale, </a:t>
            </a:r>
            <a:r>
              <a:rPr lang="en-US" b="0" i="1" dirty="0" smtClean="0"/>
              <a:t>Left </a:t>
            </a:r>
            <a:r>
              <a:rPr lang="en-US" b="0" i="1" dirty="0" smtClean="0"/>
              <a:t>to </a:t>
            </a:r>
            <a:r>
              <a:rPr lang="en-US" b="0" i="1" dirty="0" smtClean="0"/>
              <a:t>right:</a:t>
            </a:r>
            <a:r>
              <a:rPr lang="en-US" b="0" i="0" baseline="0" dirty="0" smtClean="0"/>
              <a:t/>
            </a:r>
            <a:br>
              <a:rPr lang="en-US" b="0" i="0" baseline="0" dirty="0" smtClean="0"/>
            </a:br>
            <a:r>
              <a:rPr lang="en-US" b="0" i="1" baseline="0" dirty="0" smtClean="0"/>
              <a:t>Top:</a:t>
            </a:r>
            <a:r>
              <a:rPr lang="en-US" b="0" i="0" baseline="0" dirty="0" smtClean="0"/>
              <a:t> LG </a:t>
            </a:r>
            <a:r>
              <a:rPr lang="en-US" b="0" i="0" baseline="0" dirty="0" smtClean="0"/>
              <a:t>Watch Urbane, </a:t>
            </a:r>
            <a:r>
              <a:rPr lang="en-US" b="0" i="0" dirty="0" smtClean="0"/>
              <a:t>LG</a:t>
            </a:r>
            <a:r>
              <a:rPr lang="en-US" b="0" dirty="0" smtClean="0"/>
              <a:t> Watch Urbane 2</a:t>
            </a:r>
            <a:r>
              <a:rPr lang="en-US" b="0" baseline="30000" dirty="0" smtClean="0"/>
              <a:t>nd</a:t>
            </a:r>
            <a:r>
              <a:rPr lang="en-US" b="0" dirty="0" smtClean="0"/>
              <a:t> edition LTE, </a:t>
            </a:r>
            <a:r>
              <a:rPr lang="en-US" b="0" baseline="0" dirty="0" smtClean="0"/>
              <a:t>Huawei </a:t>
            </a:r>
            <a:r>
              <a:rPr lang="en-US" b="0" baseline="0" dirty="0" smtClean="0"/>
              <a:t>Watch, </a:t>
            </a:r>
            <a:r>
              <a:rPr lang="en-US" b="0" baseline="0" dirty="0" smtClean="0"/>
              <a:t>Sony </a:t>
            </a:r>
            <a:r>
              <a:rPr lang="en-US" b="0" baseline="0" dirty="0" err="1" smtClean="0"/>
              <a:t>SmartWatch</a:t>
            </a:r>
            <a:r>
              <a:rPr lang="en-US" b="0" baseline="0" dirty="0" smtClean="0"/>
              <a:t> </a:t>
            </a:r>
            <a:r>
              <a:rPr lang="en-US" b="0" baseline="0" dirty="0" smtClean="0"/>
              <a:t>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baseline="0" dirty="0" smtClean="0"/>
              <a:t>Bottom:</a:t>
            </a:r>
            <a:r>
              <a:rPr lang="en-US" b="0" i="0" baseline="0" dirty="0" smtClean="0"/>
              <a:t> </a:t>
            </a:r>
            <a:r>
              <a:rPr lang="en-US" b="0" dirty="0" smtClean="0"/>
              <a:t>Motorola</a:t>
            </a:r>
            <a:r>
              <a:rPr lang="en-US" b="0" baseline="0" dirty="0" smtClean="0"/>
              <a:t> Moto 360 2015 42mm (also 46mm), Motorola Moto 360 for Women 2015,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 2, TAG </a:t>
            </a:r>
            <a:r>
              <a:rPr lang="en-US" b="0" baseline="0" dirty="0" err="1" smtClean="0"/>
              <a:t>Heuer</a:t>
            </a:r>
            <a:r>
              <a:rPr lang="en-US" b="0" baseline="0" dirty="0" smtClean="0"/>
              <a:t>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83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49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39161"/>
          <a:stretch/>
        </p:blipFill>
        <p:spPr bwMode="auto">
          <a:xfrm>
            <a:off x="-27051" y="-27384"/>
            <a:ext cx="1224610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" b="13590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 b="39159"/>
          <a:stretch/>
        </p:blipFill>
        <p:spPr bwMode="auto">
          <a:xfrm>
            <a:off x="-27051" y="1556792"/>
            <a:ext cx="1224610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-27384"/>
            <a:ext cx="12192000" cy="15865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11-11-2015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11-11-2015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11-11-2015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11-11-2015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11-11-2015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Rectangle 8"/>
          <p:cNvSpPr/>
          <p:nvPr userDrawn="1"/>
        </p:nvSpPr>
        <p:spPr>
          <a:xfrm>
            <a:off x="0" y="2708920"/>
            <a:ext cx="12192000" cy="41764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2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11-11-2015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5" r:id="rId3"/>
    <p:sldLayoutId id="2147483662" r:id="rId4"/>
    <p:sldLayoutId id="2147483678" r:id="rId5"/>
    <p:sldLayoutId id="2147483679" r:id="rId6"/>
    <p:sldLayoutId id="2147483683" r:id="rId7"/>
    <p:sldLayoutId id="2147483682" r:id="rId8"/>
    <p:sldLayoutId id="2147483686" r:id="rId9"/>
    <p:sldLayoutId id="214748368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29.png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04.gif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05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3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4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5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6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836712"/>
            <a:ext cx="4147234" cy="2332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04" y="-166380"/>
            <a:ext cx="4040597" cy="37285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7544" y="5868561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www.pixplicity.com</a:t>
            </a:r>
            <a:endParaRPr lang="en-US" sz="3200" dirty="0">
              <a:solidFill>
                <a:srgbClr val="F8C02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25" y="3736079"/>
            <a:ext cx="8306350" cy="192516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464152" y="822686"/>
            <a:ext cx="4560151" cy="2966354"/>
            <a:chOff x="7464152" y="246622"/>
            <a:chExt cx="4560151" cy="2966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3" y="340493"/>
              <a:ext cx="4480560" cy="2520315"/>
            </a:xfrm>
            <a:prstGeom prst="rect">
              <a:avLst/>
            </a:prstGeom>
          </p:spPr>
        </p:pic>
        <p:pic>
          <p:nvPicPr>
            <p:cNvPr id="12" name="Picture 2" descr="http://www.recalbox.com/assets/anim/mlp_flat_screen_tv_by_stewartisme-d74fcom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246622"/>
              <a:ext cx="4560151" cy="2966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" y="86946"/>
            <a:ext cx="3835600" cy="45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3-ex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5680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Launched automatically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5680" y="4602050"/>
            <a:ext cx="283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Glanceable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9238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Suggest and demand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9238" y="4437052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Zero or low interaction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relevant</a:t>
            </a:r>
          </a:p>
          <a:p>
            <a:r>
              <a:rPr lang="en-US" i="1" dirty="0" smtClean="0"/>
              <a:t>Timely</a:t>
            </a:r>
          </a:p>
          <a:p>
            <a:r>
              <a:rPr lang="en-US" i="1" dirty="0" smtClean="0"/>
              <a:t>Relevant</a:t>
            </a:r>
          </a:p>
          <a:p>
            <a:r>
              <a:rPr lang="en-US" i="1" dirty="0" smtClean="0"/>
              <a:t>Very specific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9011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second</a:t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/>
              <a:t>Fast</a:t>
            </a:r>
          </a:p>
          <a:p>
            <a:r>
              <a:rPr lang="en-US" i="1" dirty="0" smtClean="0"/>
              <a:t>Sharp</a:t>
            </a:r>
          </a:p>
          <a:p>
            <a:r>
              <a:rPr lang="en-US" i="1" dirty="0" smtClean="0"/>
              <a:t>Immediate</a:t>
            </a:r>
            <a:endParaRPr lang="en-US" i="1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2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necessary</a:t>
            </a:r>
            <a:br>
              <a:rPr lang="en-US" dirty="0" smtClean="0"/>
            </a:br>
            <a:r>
              <a:rPr lang="en-US" dirty="0" smtClean="0"/>
              <a:t>Always on hand to provide an answer</a:t>
            </a:r>
          </a:p>
          <a:p>
            <a:r>
              <a:rPr lang="en-US" i="1" dirty="0" smtClean="0"/>
              <a:t>Helpful</a:t>
            </a:r>
          </a:p>
          <a:p>
            <a:r>
              <a:rPr lang="en-US" i="1" dirty="0" smtClean="0"/>
              <a:t>Respectful</a:t>
            </a:r>
          </a:p>
          <a:p>
            <a:r>
              <a:rPr lang="en-US" i="1" dirty="0" smtClean="0"/>
              <a:t>Responsive</a:t>
            </a:r>
            <a:endParaRPr lang="en-US" i="1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3093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770485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needed</a:t>
            </a:r>
            <a:br>
              <a:rPr lang="en-US" dirty="0" smtClean="0"/>
            </a:br>
            <a:r>
              <a:rPr lang="en-US" dirty="0" smtClean="0"/>
              <a:t>Avoids fine-grained finger movements</a:t>
            </a:r>
          </a:p>
          <a:p>
            <a:r>
              <a:rPr lang="en-US" i="1" dirty="0" smtClean="0"/>
              <a:t>Gestural</a:t>
            </a:r>
          </a:p>
          <a:p>
            <a:r>
              <a:rPr lang="en-US" i="1" dirty="0" smtClean="0"/>
              <a:t>Simple</a:t>
            </a:r>
          </a:p>
          <a:p>
            <a:r>
              <a:rPr lang="en-US" i="1" dirty="0" smtClean="0"/>
              <a:t>Fast</a:t>
            </a:r>
            <a:endParaRPr lang="en-US" i="1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5.0 Lollipop</a:t>
            </a:r>
          </a:p>
          <a:p>
            <a:pPr lvl="1"/>
            <a:r>
              <a:rPr lang="en-US" dirty="0" smtClean="0"/>
              <a:t>Unified experience between different manufacturers</a:t>
            </a:r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Wear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…but you don’t need to go hunting for them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899592"/>
            <a:ext cx="3257600" cy="32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293096"/>
            <a:ext cx="10160880" cy="894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8798" y="5868561"/>
            <a:ext cx="367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www.dutchaug.org</a:t>
            </a:r>
            <a:endParaRPr lang="en-US" sz="3200" dirty="0">
              <a:solidFill>
                <a:srgbClr val="F8C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4686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to phone or tablet</a:t>
            </a:r>
            <a:endParaRPr lang="en-US" dirty="0"/>
          </a:p>
          <a:p>
            <a:pPr lvl="1"/>
            <a:r>
              <a:rPr lang="en-US" dirty="0"/>
              <a:t>Requires Android 4.3</a:t>
            </a:r>
            <a:r>
              <a:rPr lang="en-US" dirty="0" smtClean="0"/>
              <a:t>+</a:t>
            </a:r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notifications</a:t>
            </a:r>
          </a:p>
          <a:p>
            <a:pPr lvl="1"/>
            <a:r>
              <a:rPr lang="en-US" dirty="0" smtClean="0"/>
              <a:t>Apps with Wear features magically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Watchface</a:t>
            </a:r>
            <a:r>
              <a:rPr lang="en-US" dirty="0" smtClean="0"/>
              <a:t> API introduced in Lollipop</a:t>
            </a:r>
          </a:p>
          <a:p>
            <a:r>
              <a:rPr lang="en-US" dirty="0" smtClean="0"/>
              <a:t>Draws 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AnalogWatchFaceService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onCreateEngine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Provide your watch face implementation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new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1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CanvasWatchFaceService.Engine</a:t>
            </a:r>
            <a:r>
              <a:rPr lang="en-US" dirty="0" smtClean="0"/>
              <a:t> provides callbacks for</a:t>
            </a:r>
          </a:p>
          <a:p>
            <a:pPr lvl="1"/>
            <a:r>
              <a:rPr lang="en-US" dirty="0" smtClean="0"/>
              <a:t>Initializing your watch face</a:t>
            </a:r>
          </a:p>
          <a:p>
            <a:pPr lvl="1"/>
            <a:r>
              <a:rPr lang="en-US" dirty="0" smtClean="0"/>
              <a:t>Obtaining device properties</a:t>
            </a:r>
            <a:br>
              <a:rPr lang="en-US" dirty="0" smtClean="0"/>
            </a:br>
            <a:r>
              <a:rPr lang="en-US" dirty="0" smtClean="0"/>
              <a:t>(e.g. burn-in screen, low-bit ambient mode)</a:t>
            </a:r>
          </a:p>
          <a:p>
            <a:pPr lvl="1"/>
            <a:r>
              <a:rPr lang="en-US" dirty="0" smtClean="0"/>
              <a:t>Time changes</a:t>
            </a:r>
          </a:p>
          <a:p>
            <a:pPr lvl="1"/>
            <a:r>
              <a:rPr lang="en-US" dirty="0" smtClean="0"/>
              <a:t>Entering and exiting ambient mode</a:t>
            </a:r>
          </a:p>
          <a:p>
            <a:pPr lvl="1"/>
            <a:r>
              <a:rPr lang="en-US" dirty="0" smtClean="0"/>
              <a:t>Draw passes</a:t>
            </a:r>
          </a:p>
          <a:p>
            <a:pPr lvl="1"/>
            <a:r>
              <a:rPr lang="en-US" dirty="0" smtClean="0"/>
              <a:t>Visibility changes</a:t>
            </a:r>
          </a:p>
        </p:txBody>
      </p:sp>
    </p:spTree>
    <p:extLst>
      <p:ext uri="{BB962C8B-B14F-4D97-AF65-F5344CB8AC3E}">
        <p14:creationId xmlns:p14="http://schemas.microsoft.com/office/powerpoint/2010/main" val="210673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3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b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CanvasWatchFaceService.Engine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onDraw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(Canvas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bounds)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Draw your watch face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2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24" name="Group 2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NotificationCompat</a:t>
            </a:r>
            <a:r>
              <a:rPr lang="en-US" dirty="0" smtClean="0"/>
              <a:t> works “out of the box”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4059" y="2778332"/>
            <a:ext cx="10063883" cy="1439962"/>
            <a:chOff x="2008781" y="2778332"/>
            <a:chExt cx="10063883" cy="14399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46148" y="2778332"/>
              <a:ext cx="2877048" cy="14373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ross 25"/>
          <p:cNvSpPr/>
          <p:nvPr/>
        </p:nvSpPr>
        <p:spPr>
          <a:xfrm rot="2700000">
            <a:off x="2723276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4158765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54567" y="4580155"/>
            <a:ext cx="4323906" cy="1101341"/>
            <a:chOff x="1054567" y="4580155"/>
            <a:chExt cx="4323906" cy="1101341"/>
          </a:xfrm>
        </p:grpSpPr>
        <p:sp>
          <p:nvSpPr>
            <p:cNvPr id="30" name="TextBox 29"/>
            <p:cNvSpPr txBox="1"/>
            <p:nvPr/>
          </p:nvSpPr>
          <p:spPr>
            <a:xfrm rot="5400000">
              <a:off x="1549574" y="4085148"/>
              <a:ext cx="595035" cy="1585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00" b="1" dirty="0" smtClean="0">
                  <a:solidFill>
                    <a:srgbClr val="FFC000"/>
                  </a:solidFill>
                </a:rPr>
                <a:t>}</a:t>
              </a:r>
              <a:endParaRPr lang="en-US" sz="9700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4059" y="5219831"/>
              <a:ext cx="43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Title, description and icon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22205" y="4194587"/>
            <a:ext cx="3170099" cy="1486909"/>
            <a:chOff x="5322205" y="4194587"/>
            <a:chExt cx="3170099" cy="1486909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6391729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8473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Actions</a:t>
              </a:r>
              <a:endParaRPr lang="en-US" sz="2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96130" y="4194587"/>
            <a:ext cx="3170099" cy="1486909"/>
            <a:chOff x="8196130" y="4194587"/>
            <a:chExt cx="3170099" cy="1486909"/>
          </a:xfrm>
        </p:grpSpPr>
        <p:sp>
          <p:nvSpPr>
            <p:cNvPr id="29" name="TextBox 28"/>
            <p:cNvSpPr txBox="1"/>
            <p:nvPr/>
          </p:nvSpPr>
          <p:spPr>
            <a:xfrm rot="5400000">
              <a:off x="9265654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52398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Reserved actions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7747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17097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8" y="2780928"/>
            <a:ext cx="1437367" cy="1437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9" y="2780928"/>
            <a:ext cx="1437367" cy="143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06" y="2779630"/>
            <a:ext cx="1437367" cy="1437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73" y="2779630"/>
            <a:ext cx="1437367" cy="1437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0" y="2779630"/>
            <a:ext cx="1437367" cy="14373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07" y="2779630"/>
            <a:ext cx="1437367" cy="1437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4" y="2779630"/>
            <a:ext cx="1437367" cy="1437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0926" y="2564904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Pages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60926" y="4437112"/>
            <a:ext cx="652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DisplayIntents</a:t>
            </a:r>
            <a:r>
              <a:rPr lang="en-US" sz="3200" dirty="0" smtClean="0"/>
              <a:t> (requires Wear app)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22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0131 -0.08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3.7037E-6 L -0.11653 0.178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8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764704"/>
            <a:ext cx="3409950" cy="5099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36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setSmallIcon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R.drawable.ic_event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setContentTitle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eventTitle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eventLocation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viewPendingIntent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56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an instance of the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 the notification and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issue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with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manager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notificationManager.notify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notificationId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notificationBuilder.build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7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81908" y="2541240"/>
            <a:ext cx="6228184" cy="3048000"/>
            <a:chOff x="1703512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541240"/>
              <a:ext cx="3048000" cy="304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696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4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action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R.drawable.ic_map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mapPendingIntent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the action button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6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124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functionality for wearables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an action button, but only on wear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.extend(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29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background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BitmapFactory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decodeResource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context.getResources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R.drawable.im_backdrop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 pretty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wearableExtender.setBackground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(background)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852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28184" cy="3048000"/>
            <a:chOff x="2981908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2" y="2541240"/>
              <a:ext cx="3048000" cy="304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RemoteInput</a:t>
            </a:r>
            <a:r>
              <a:rPr lang="en-US" dirty="0"/>
              <a:t> to Reply action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action.addRemoteInput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RemoteInput.Builder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setLabel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R.string.replyLabel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setChoices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46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Modify </a:t>
            </a:r>
            <a:r>
              <a:rPr lang="en-US" dirty="0" smtClean="0"/>
              <a:t>handheld app </a:t>
            </a:r>
            <a:r>
              <a:rPr lang="en-US" dirty="0"/>
              <a:t>to use reply text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results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.getResultsFromIntent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(results !=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message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results.getString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70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53" y="1923130"/>
            <a:ext cx="1660377" cy="2752394"/>
          </a:xfrm>
          <a:prstGeom prst="rect">
            <a:avLst/>
          </a:prstGeom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476" y="1878678"/>
            <a:ext cx="2454868" cy="3068585"/>
          </a:xfrm>
          <a:prstGeom prst="rect">
            <a:avLst/>
          </a:prstGeom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03" y="3636162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3420292"/>
            <a:ext cx="2992661" cy="30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07" y="2534741"/>
            <a:ext cx="3048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11" y="2540074"/>
            <a:ext cx="3048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16" y="253474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More information without requiring app on handheld</a:t>
            </a:r>
          </a:p>
          <a:p>
            <a:r>
              <a:rPr lang="en-US" dirty="0" smtClean="0"/>
              <a:t>For instance:</a:t>
            </a:r>
          </a:p>
          <a:p>
            <a:pPr lvl="1"/>
            <a:r>
              <a:rPr lang="en-US" dirty="0" smtClean="0"/>
              <a:t>Contents of an email</a:t>
            </a:r>
          </a:p>
          <a:p>
            <a:pPr lvl="1"/>
            <a:r>
              <a:rPr lang="en-US" dirty="0" smtClean="0"/>
              <a:t>Calendar events</a:t>
            </a:r>
          </a:p>
          <a:p>
            <a:pPr lvl="1"/>
            <a:r>
              <a:rPr lang="en-US" dirty="0" smtClean="0"/>
              <a:t>Chat history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97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setStyle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BigTextStyle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bigText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.build();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wearableExtender.addPage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199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30094" cy="3048000"/>
            <a:chOff x="2981908" y="2541240"/>
            <a:chExt cx="623009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002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1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5" name="Picture 12" descr="https://developer.android.com/design/media/wear/2D_picke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19" y="1988840"/>
            <a:ext cx="8441762" cy="56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969" y="1484784"/>
            <a:ext cx="7520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2330493"/>
            <a:ext cx="3650422" cy="219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91" y="2330255"/>
            <a:ext cx="3645618" cy="2194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194" y="2327124"/>
            <a:ext cx="3650422" cy="2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276" t="8588" r="41604" b="50047"/>
          <a:stretch/>
        </p:blipFill>
        <p:spPr>
          <a:xfrm>
            <a:off x="3804616" y="1735572"/>
            <a:ext cx="4582767" cy="42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1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Installed on the </a:t>
            </a:r>
            <a:r>
              <a:rPr lang="en-US" altLang="en-US" dirty="0" smtClean="0"/>
              <a:t>wearable</a:t>
            </a:r>
          </a:p>
          <a:p>
            <a:pPr lvl="0"/>
            <a:r>
              <a:rPr lang="en-US" altLang="en-US" dirty="0" smtClean="0"/>
              <a:t>For development:</a:t>
            </a:r>
          </a:p>
          <a:p>
            <a:pPr lvl="1"/>
            <a:r>
              <a:rPr lang="en-US" altLang="en-US" dirty="0" smtClean="0"/>
              <a:t>Use Wear emulators, or</a:t>
            </a:r>
          </a:p>
          <a:p>
            <a:pPr lvl="1"/>
            <a:r>
              <a:rPr lang="en-US" altLang="en-US" dirty="0" smtClean="0"/>
              <a:t>Launch </a:t>
            </a:r>
            <a:r>
              <a:rPr lang="en-US" altLang="en-US" dirty="0"/>
              <a:t>on a </a:t>
            </a:r>
            <a:r>
              <a:rPr lang="en-US" altLang="en-US" dirty="0" smtClean="0"/>
              <a:t>physical watch through USB or BLE</a:t>
            </a:r>
            <a:endParaRPr lang="en-US" altLang="en-US" dirty="0"/>
          </a:p>
          <a:p>
            <a:pPr lvl="0"/>
            <a:r>
              <a:rPr lang="en-US" altLang="en-US" dirty="0" smtClean="0"/>
              <a:t>In release, bundled </a:t>
            </a:r>
            <a:r>
              <a:rPr lang="en-US" altLang="en-US" dirty="0"/>
              <a:t>in the mobile’s APK</a:t>
            </a:r>
          </a:p>
          <a:p>
            <a:pPr lvl="1"/>
            <a:r>
              <a:rPr lang="en-US" altLang="en-US" dirty="0"/>
              <a:t>Inside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77000" r="74254" b="1720"/>
          <a:stretch/>
        </p:blipFill>
        <p:spPr>
          <a:xfrm>
            <a:off x="4151784" y="4437112"/>
            <a:ext cx="4517149" cy="21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Gradle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	Included </a:t>
            </a:r>
            <a:r>
              <a:rPr lang="en-US" dirty="0" smtClean="0"/>
              <a:t>in the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mobile</a:t>
            </a:r>
            <a:r>
              <a:rPr lang="en-US" dirty="0" smtClean="0"/>
              <a:t> module’s </a:t>
            </a:r>
            <a:r>
              <a:rPr lang="en-US" dirty="0" err="1" smtClean="0"/>
              <a:t>build.gradle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project(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':wear'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US" dirty="0" smtClean="0"/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 smtClean="0"/>
              <a:t>Manifest</a:t>
            </a:r>
          </a:p>
          <a:p>
            <a:pPr marL="0" lvl="0" indent="0">
              <a:buNone/>
            </a:pPr>
            <a:r>
              <a:rPr lang="en-US" dirty="0"/>
              <a:t>	</a:t>
            </a:r>
            <a:r>
              <a:rPr lang="en-US" dirty="0" smtClean="0"/>
              <a:t>Included </a:t>
            </a:r>
            <a:r>
              <a:rPr lang="en-US" dirty="0" smtClean="0"/>
              <a:t>in the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wear</a:t>
            </a:r>
            <a:r>
              <a:rPr lang="en-US" dirty="0" smtClean="0"/>
              <a:t> module’s </a:t>
            </a:r>
            <a:r>
              <a:rPr lang="en-US" dirty="0" smtClean="0"/>
              <a:t>manifest: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uses-feature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-US" alt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alt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android.hardware.type.watch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en-US" altLang="en-US" sz="1100" dirty="0" smtClean="0"/>
              <a:t> </a:t>
            </a:r>
            <a:r>
              <a:rPr lang="en-US" altLang="en-US" dirty="0" smtClean="0"/>
              <a:t> </a:t>
            </a:r>
            <a:endParaRPr lang="en-US" altLang="en-US" dirty="0" smtClean="0"/>
          </a:p>
          <a:p>
            <a:pPr lvl="0"/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99456" y="1878678"/>
            <a:ext cx="10072179" cy="4626382"/>
            <a:chOff x="1199456" y="1878678"/>
            <a:chExt cx="10072179" cy="46263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0353" y="1923130"/>
              <a:ext cx="1660377" cy="2752394"/>
            </a:xfrm>
            <a:prstGeom prst="rect">
              <a:avLst/>
            </a:prstGeom>
          </p:spPr>
        </p:pic>
        <p:pic>
          <p:nvPicPr>
            <p:cNvPr id="1042" name="Picture 18" descr="https://lh6.ggpht.com/waDGWLHy0veS7abmQ34b1PYZpRfpy6IttWymZonv9ncauM2HBXZCqIOaqtwx9q6qyw=h8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456" y="2141609"/>
              <a:ext cx="2596399" cy="259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2.bp.blogspot.com/-rwQd1PY7rSQ/U7WUqBSIb2I/AAAAAAAAQkM/Un1P92Urk1Q/s1600/Samsung-Gear-Liv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366" y="2026560"/>
              <a:ext cx="2826498" cy="2826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lh3.ggpht.com/ZOO1MfqlrFDXbyY7XggxHgeC3UR_dCh8IGse7klBd3My9WD_-l35_PL6nmAHkPAO3XZ_=w8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212" y="2015230"/>
              <a:ext cx="2986369" cy="2986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7476" y="1878678"/>
              <a:ext cx="2454868" cy="3068585"/>
            </a:xfrm>
            <a:prstGeom prst="rect">
              <a:avLst/>
            </a:prstGeom>
          </p:spPr>
        </p:pic>
        <p:pic>
          <p:nvPicPr>
            <p:cNvPr id="1034" name="Picture 10" descr="http://4.bp.blogspot.com/-sMba0IgUj-E/VC2ENwlPWzI/AAAAAAAATrU/D-4QeeOPozY/s1600/Moto-360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91" y="1916832"/>
              <a:ext cx="3540544" cy="2920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lh5.ggpht.com/fsSWemi15PE-H39utoGpnpIVCUPnGsXfIz5t2IMWmB5zfddGq48n4_PCdgpg86EQTvcy=h80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303" y="3636162"/>
              <a:ext cx="2868898" cy="286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://cdn.arstechnica.net/wp-content/uploads/2015/02/LG_WATCH_URBANE_GOLD_01-640x643.jpg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91" y="3420292"/>
              <a:ext cx="2992661" cy="300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-96688" y="6256574"/>
            <a:ext cx="12385376" cy="625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-96688" y="2695445"/>
            <a:ext cx="12385376" cy="625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-96688" y="3325134"/>
            <a:ext cx="12385376" cy="31989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5000"/>
                </a:schemeClr>
              </a:gs>
              <a:gs pos="50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67408" y="332063"/>
            <a:ext cx="10735273" cy="2747203"/>
            <a:chOff x="767408" y="332063"/>
            <a:chExt cx="10735273" cy="2747203"/>
          </a:xfrm>
        </p:grpSpPr>
        <p:pic>
          <p:nvPicPr>
            <p:cNvPr id="30" name="Picture 12" descr="https://www.android.com/static/img/wearables/watch-10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145" y="332063"/>
              <a:ext cx="1921475" cy="270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https://www.android.com/static/img/wearables/watch-7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08" y="332063"/>
              <a:ext cx="1921475" cy="270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6" descr="https://www.android.com/static/img/wearables/watch-6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5349" y="550743"/>
              <a:ext cx="1777332" cy="2503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www.android.com/static/img/wearables/watch-12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075" y="425398"/>
              <a:ext cx="1884247" cy="265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18405" y="3861048"/>
            <a:ext cx="10713916" cy="2731530"/>
            <a:chOff x="718405" y="3861048"/>
            <a:chExt cx="10713916" cy="2731530"/>
          </a:xfrm>
        </p:grpSpPr>
        <p:pic>
          <p:nvPicPr>
            <p:cNvPr id="28" name="Picture 4" descr="https://www.android.com/static/img/wearables/watch-8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05" y="3861048"/>
              <a:ext cx="1921211" cy="2705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android.com/static/img/wearables/watch-9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744" y="4123837"/>
              <a:ext cx="1736821" cy="244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android.com/static/img/wearables/watch-1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025" y="3927824"/>
              <a:ext cx="1884247" cy="265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0" descr="https://www.android.com/static/img/wearables/watch-13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345" y="3927824"/>
              <a:ext cx="1891976" cy="2664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94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Communicating with a companion app on host device</a:t>
            </a:r>
          </a:p>
          <a:p>
            <a:pPr lvl="1"/>
            <a:r>
              <a:rPr lang="en-US" dirty="0"/>
              <a:t>Wearable Data Layer </a:t>
            </a:r>
            <a:r>
              <a:rPr lang="en-US" dirty="0" smtClean="0"/>
              <a:t>API (Google Play Services)</a:t>
            </a:r>
          </a:p>
          <a:p>
            <a:pPr lvl="2"/>
            <a:r>
              <a:rPr lang="en-US" dirty="0" smtClean="0"/>
              <a:t>An Android Training is available</a:t>
            </a:r>
          </a:p>
          <a:p>
            <a:pPr lvl="1"/>
            <a:r>
              <a:rPr lang="en-US" dirty="0" smtClean="0"/>
              <a:t>Libraries such as </a:t>
            </a:r>
            <a:r>
              <a:rPr lang="en-US" dirty="0" err="1" smtClean="0"/>
              <a:t>BusWear</a:t>
            </a:r>
            <a:r>
              <a:rPr lang="en-US" dirty="0" smtClean="0"/>
              <a:t>, an event bus for Android Wear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9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24744"/>
            <a:ext cx="3534139" cy="530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420888"/>
            <a:ext cx="2241514" cy="2241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36" y="2420888"/>
            <a:ext cx="2241514" cy="2241514"/>
          </a:xfrm>
          <a:prstGeom prst="rect">
            <a:avLst/>
          </a:prstGeom>
        </p:spPr>
      </p:pic>
      <p:pic>
        <p:nvPicPr>
          <p:cNvPr id="8194" name="Picture 2" descr="https://developers.google.com/fit/images/fit_icon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728" y="406358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gpht.com/DY9VpGNRSHoICKJVpIy9dMjgm7TOb3lTveLtsv4got8aqbLGpSS4w5xXiR7VBe-mr_M=w5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21" y="4102014"/>
            <a:ext cx="1120775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gpht.com/da4jn6uq0DxjbYTEuD536FJUcxGDj3dN4Hzlji4UPk0pr-CFVmcHfFzQLlkSPxo1qls=w5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30124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21" y="2279920"/>
            <a:ext cx="3044954" cy="3044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5" y="2276872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Wear app must create the notification itself</a:t>
            </a:r>
          </a:p>
          <a:p>
            <a:r>
              <a:rPr lang="en-US" dirty="0" err="1" smtClean="0"/>
              <a:t>DisplayIntent</a:t>
            </a:r>
            <a:r>
              <a:rPr lang="en-US" dirty="0" smtClean="0"/>
              <a:t> references an Activity and draws it</a:t>
            </a:r>
          </a:p>
          <a:p>
            <a:r>
              <a:rPr lang="en-US" dirty="0" smtClean="0"/>
              <a:t>Different sizes:</a:t>
            </a:r>
            <a:br>
              <a:rPr lang="en-US" dirty="0" smtClean="0"/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LARGE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FULL_SCREEN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43974" y="4365104"/>
            <a:ext cx="3904053" cy="1728192"/>
            <a:chOff x="1919536" y="3078164"/>
            <a:chExt cx="6885550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132" y="3081212"/>
              <a:ext cx="3044954" cy="3044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3078164"/>
              <a:ext cx="3048000" cy="304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065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setCustomSizePreset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Notification.WearableExtender.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SIZE_FULL_SCREEN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setDisplayIntent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PendingIntent.getActivity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FullscreenActivity.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7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com.example.MyDisplayActivity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:exported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:allowEmbedded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:taskAffinity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:theme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"…"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75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0" y="2857500"/>
            <a:ext cx="6096000" cy="1143000"/>
          </a:xfrm>
        </p:spPr>
        <p:txBody>
          <a:bodyPr/>
          <a:lstStyle/>
          <a:p>
            <a:r>
              <a:rPr lang="en-US" dirty="0" smtClean="0"/>
              <a:t>Tiny computers.</a:t>
            </a:r>
            <a:endParaRPr lang="en-US" dirty="0"/>
          </a:p>
        </p:txBody>
      </p:sp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48"/>
          <a:stretch/>
        </p:blipFill>
        <p:spPr bwMode="auto">
          <a:xfrm>
            <a:off x="3048000" y="1714500"/>
            <a:ext cx="6072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0" y="2857500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Awesome</a:t>
            </a:r>
            <a:br>
              <a:rPr lang="en-US" dirty="0" smtClean="0"/>
            </a:br>
            <a:r>
              <a:rPr lang="en-US" dirty="0" smtClean="0"/>
              <a:t>tiny computers.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416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smtClean="0"/>
              <a:t>ADB debugging </a:t>
            </a:r>
            <a:r>
              <a:rPr lang="en-US" dirty="0"/>
              <a:t>on the </a:t>
            </a:r>
            <a:r>
              <a:rPr lang="en-US" dirty="0" smtClean="0"/>
              <a:t>wearable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</a:t>
            </a:r>
            <a:r>
              <a:rPr lang="en-US" dirty="0" smtClean="0"/>
              <a:t>machine’s </a:t>
            </a:r>
            <a:r>
              <a:rPr lang="en-US" dirty="0"/>
              <a:t>RSA signature in the </a:t>
            </a:r>
            <a:r>
              <a:rPr lang="en-US" dirty="0" smtClean="0"/>
              <a:t>pop-up</a:t>
            </a:r>
            <a:endParaRPr lang="en-US" dirty="0"/>
          </a:p>
        </p:txBody>
      </p:sp>
      <p:pic>
        <p:nvPicPr>
          <p:cNvPr id="4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501008"/>
            <a:ext cx="3312368" cy="29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126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Bluetooth debugging on the wearable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the </a:t>
            </a:r>
            <a:r>
              <a:rPr lang="en-US" dirty="0"/>
              <a:t>handheld </a:t>
            </a:r>
            <a:r>
              <a:rPr lang="en-US" dirty="0" smtClean="0"/>
              <a:t>via USB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machine’s RSA signature in the pop-up</a:t>
            </a:r>
          </a:p>
        </p:txBody>
      </p:sp>
    </p:spTree>
    <p:extLst>
      <p:ext uri="{BB962C8B-B14F-4D97-AF65-F5344CB8AC3E}">
        <p14:creationId xmlns:p14="http://schemas.microsoft.com/office/powerpoint/2010/main" val="20146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constants between your wear and handheld projects</a:t>
            </a:r>
          </a:p>
          <a:p>
            <a:r>
              <a:rPr lang="en-US" dirty="0" smtClean="0"/>
              <a:t>Take special considerations for round devices</a:t>
            </a:r>
          </a:p>
          <a:p>
            <a:pPr marL="0" indent="0">
              <a:buNone/>
            </a:pPr>
            <a:r>
              <a:rPr lang="en-US" dirty="0" smtClean="0"/>
              <a:t>						…and almost round devices</a:t>
            </a:r>
            <a:endParaRPr lang="en-US" dirty="0"/>
          </a:p>
        </p:txBody>
      </p:sp>
      <p:pic>
        <p:nvPicPr>
          <p:cNvPr id="5122" name="Picture 2" descr="http://static.telus.com/common/cms/images/mobility/features/accessories/nsmt1025/moto-360-upd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068960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Properly packaging a wearable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Declare the wearable app module in the handheld app:</a:t>
            </a:r>
            <a:br>
              <a:rPr lang="en-US" dirty="0" smtClean="0"/>
            </a:br>
            <a:r>
              <a:rPr lang="en-US" altLang="en-US" sz="2000" dirty="0" err="1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project('</a:t>
            </a:r>
            <a:r>
              <a:rPr lang="en-US" altLang="en-US" sz="2000" dirty="0" smtClean="0">
                <a:solidFill>
                  <a:srgbClr val="66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altLang="en-US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handheld and wearable apps have the same</a:t>
            </a:r>
          </a:p>
          <a:p>
            <a:pPr marL="1371600" lvl="2" indent="-514350"/>
            <a:r>
              <a:rPr lang="en-US" dirty="0" smtClean="0"/>
              <a:t>Package name</a:t>
            </a:r>
          </a:p>
          <a:p>
            <a:pPr marL="1371600" lvl="2" indent="-514350"/>
            <a:r>
              <a:rPr lang="en-US" dirty="0" smtClean="0"/>
              <a:t>Version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All permissions declared in the wearable app must also be declared in the handheld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Sign both apps and assemble the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smtClean="0"/>
              <a:t>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asset compression</a:t>
            </a:r>
          </a:p>
          <a:p>
            <a:pPr lvl="1"/>
            <a:r>
              <a:rPr lang="en-US" dirty="0"/>
              <a:t>The wearable app is located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pPr lvl="1"/>
            <a:r>
              <a:rPr lang="en-US" dirty="0"/>
              <a:t>It’s already compressed</a:t>
            </a:r>
          </a:p>
          <a:p>
            <a:r>
              <a:rPr lang="en-US" dirty="0"/>
              <a:t>Any other installation problems</a:t>
            </a:r>
          </a:p>
          <a:p>
            <a:pPr lvl="1"/>
            <a:r>
              <a:rPr lang="en-US" dirty="0"/>
              <a:t>Look at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PackageUpdateService</a:t>
            </a:r>
            <a:r>
              <a:rPr lang="en-US" dirty="0"/>
              <a:t> tag in </a:t>
            </a:r>
            <a:r>
              <a:rPr lang="en-US" dirty="0" err="1"/>
              <a:t>Logcat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Training “Building Apps for </a:t>
            </a:r>
            <a:r>
              <a:rPr lang="en-US" dirty="0" smtClean="0"/>
              <a:t>Wearables”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http://developer.android.com/training/building-wearables.html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Design Guide “Watch Faces for Android Wear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developer.android.com/design/wear/watchfaces.html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Android Developers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https://www.youtube.com/user/androiddevelopers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err="1" smtClean="0"/>
              <a:t>Pixplicity’s</a:t>
            </a:r>
            <a:r>
              <a:rPr lang="en-US" dirty="0" smtClean="0"/>
              <a:t>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www.youtube.com/pixplicity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5924" y="1686782"/>
            <a:ext cx="4560151" cy="2966354"/>
            <a:chOff x="7464152" y="246622"/>
            <a:chExt cx="4560151" cy="2966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3" y="340493"/>
              <a:ext cx="4480560" cy="2520315"/>
            </a:xfrm>
            <a:prstGeom prst="rect">
              <a:avLst/>
            </a:prstGeom>
          </p:spPr>
        </p:pic>
        <p:pic>
          <p:nvPicPr>
            <p:cNvPr id="6" name="Picture 2" descr="http://www.recalbox.com/assets/anim/mlp_flat_screen_tv_by_stewartisme-d74fcom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246622"/>
              <a:ext cx="4560151" cy="2966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39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 mod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476672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8C02B"/>
                </a:solidFill>
              </a:rPr>
              <a:t>Source code &amp; slides:</a:t>
            </a:r>
            <a:br>
              <a:rPr lang="en-US" sz="2400" dirty="0" smtClean="0">
                <a:solidFill>
                  <a:srgbClr val="F8C02B"/>
                </a:solidFill>
              </a:rPr>
            </a:br>
            <a:r>
              <a:rPr lang="en-US" sz="2400" b="1" dirty="0" smtClean="0">
                <a:solidFill>
                  <a:srgbClr val="F8C02B"/>
                </a:solidFill>
              </a:rPr>
              <a:t>http://github.com/Pixplicity/weardemo</a:t>
            </a:r>
            <a:endParaRPr lang="en-US" sz="2400" b="1" dirty="0">
              <a:solidFill>
                <a:srgbClr val="F8C02B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48118" y="190563"/>
            <a:ext cx="3452538" cy="1117106"/>
            <a:chOff x="1127448" y="2276872"/>
            <a:chExt cx="10160880" cy="32876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276872"/>
              <a:ext cx="3257600" cy="32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4670376"/>
              <a:ext cx="10160880" cy="894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53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7|3.3|2.7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34075</TotalTime>
  <Words>778</Words>
  <Application>Microsoft Office PowerPoint</Application>
  <PresentationFormat>Widescreen</PresentationFormat>
  <Paragraphs>247</Paragraphs>
  <Slides>80</Slides>
  <Notes>17</Notes>
  <HiddenSlides>4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Consolas</vt:lpstr>
      <vt:lpstr>MV Boli</vt:lpstr>
      <vt:lpstr>Roboto</vt:lpstr>
      <vt:lpstr>1_Office Theme</vt:lpstr>
      <vt:lpstr>Wear’s the Party!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vision</vt:lpstr>
      <vt:lpstr>PowerPoint Presentation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Watchfaces</vt:lpstr>
      <vt:lpstr>Watchfaces</vt:lpstr>
      <vt:lpstr>Watchfaces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Enriching notifications</vt:lpstr>
      <vt:lpstr>Enriching notifications</vt:lpstr>
      <vt:lpstr>Enriching notifications</vt:lpstr>
      <vt:lpstr>Enriching notifications</vt:lpstr>
      <vt:lpstr>Tiny computers.</vt:lpstr>
      <vt:lpstr>Awesome tiny computers.</vt:lpstr>
      <vt:lpstr>Debugging</vt:lpstr>
      <vt:lpstr>Debugging</vt:lpstr>
      <vt:lpstr>Debugging</vt:lpstr>
      <vt:lpstr>Debugging over Bluetooth</vt:lpstr>
      <vt:lpstr>Debugging over Bluetooth</vt:lpstr>
      <vt:lpstr>Debugging over Bluetooth</vt:lpstr>
      <vt:lpstr>Tips</vt:lpstr>
      <vt:lpstr>Gotchas!</vt:lpstr>
      <vt:lpstr>Gotchas!</vt:lpstr>
      <vt:lpstr>Added value</vt:lpstr>
      <vt:lpstr>Useful stuff</vt:lpstr>
      <vt:lpstr>Useful stuff</vt:lpstr>
      <vt:lpstr>Wear’s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396</cp:revision>
  <dcterms:created xsi:type="dcterms:W3CDTF">2012-01-27T11:16:21Z</dcterms:created>
  <dcterms:modified xsi:type="dcterms:W3CDTF">2015-11-11T22:53:45Z</dcterms:modified>
</cp:coreProperties>
</file>